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44" r:id="rId2"/>
  </p:sldMasterIdLst>
  <p:sldIdLst>
    <p:sldId id="256" r:id="rId3"/>
    <p:sldId id="273" r:id="rId4"/>
    <p:sldId id="257" r:id="rId5"/>
    <p:sldId id="259" r:id="rId6"/>
    <p:sldId id="262" r:id="rId7"/>
    <p:sldId id="261" r:id="rId8"/>
    <p:sldId id="276" r:id="rId9"/>
    <p:sldId id="280" r:id="rId10"/>
    <p:sldId id="275" r:id="rId11"/>
    <p:sldId id="281" r:id="rId12"/>
    <p:sldId id="260" r:id="rId13"/>
    <p:sldId id="264" r:id="rId14"/>
    <p:sldId id="265" r:id="rId15"/>
    <p:sldId id="266" r:id="rId16"/>
    <p:sldId id="288" r:id="rId17"/>
    <p:sldId id="285" r:id="rId18"/>
    <p:sldId id="287"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1C4D65D-F117-4DB0-9B6E-BD63275BD3A3}"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3773223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C4D65D-F117-4DB0-9B6E-BD63275BD3A3}"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1547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C4D65D-F117-4DB0-9B6E-BD63275BD3A3}"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2998073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6C2C88A-A5B1-4718-9841-CB2A56639273}"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53D1B-2561-4300-8C12-56759ED5FC59}"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71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2C88A-A5B1-4718-9841-CB2A56639273}"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53D1B-2561-4300-8C12-56759ED5FC59}" type="slidenum">
              <a:rPr lang="en-GB" smtClean="0"/>
              <a:t>‹#›</a:t>
            </a:fld>
            <a:endParaRPr lang="en-GB"/>
          </a:p>
        </p:txBody>
      </p:sp>
    </p:spTree>
    <p:extLst>
      <p:ext uri="{BB962C8B-B14F-4D97-AF65-F5344CB8AC3E}">
        <p14:creationId xmlns:p14="http://schemas.microsoft.com/office/powerpoint/2010/main" val="3734672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C2C88A-A5B1-4718-9841-CB2A56639273}"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53D1B-2561-4300-8C12-56759ED5FC59}"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470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C2C88A-A5B1-4718-9841-CB2A56639273}" type="datetimeFigureOut">
              <a:rPr lang="en-GB" smtClean="0"/>
              <a:t>22/05/2023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D53D1B-2561-4300-8C12-56759ED5FC59}" type="slidenum">
              <a:rPr lang="en-GB" smtClean="0"/>
              <a:t>‹#›</a:t>
            </a:fld>
            <a:endParaRPr lang="en-GB"/>
          </a:p>
        </p:txBody>
      </p:sp>
    </p:spTree>
    <p:extLst>
      <p:ext uri="{BB962C8B-B14F-4D97-AF65-F5344CB8AC3E}">
        <p14:creationId xmlns:p14="http://schemas.microsoft.com/office/powerpoint/2010/main" val="377702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C2C88A-A5B1-4718-9841-CB2A56639273}" type="datetimeFigureOut">
              <a:rPr lang="en-GB" smtClean="0"/>
              <a:t>22/05/2023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D53D1B-2561-4300-8C12-56759ED5FC59}" type="slidenum">
              <a:rPr lang="en-GB" smtClean="0"/>
              <a:t>‹#›</a:t>
            </a:fld>
            <a:endParaRPr lang="en-GB"/>
          </a:p>
        </p:txBody>
      </p:sp>
    </p:spTree>
    <p:extLst>
      <p:ext uri="{BB962C8B-B14F-4D97-AF65-F5344CB8AC3E}">
        <p14:creationId xmlns:p14="http://schemas.microsoft.com/office/powerpoint/2010/main" val="2890010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C2C88A-A5B1-4718-9841-CB2A56639273}" type="datetimeFigureOut">
              <a:rPr lang="en-GB" smtClean="0"/>
              <a:t>22/05/2023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D53D1B-2561-4300-8C12-56759ED5FC59}" type="slidenum">
              <a:rPr lang="en-GB" smtClean="0"/>
              <a:t>‹#›</a:t>
            </a:fld>
            <a:endParaRPr lang="en-GB"/>
          </a:p>
        </p:txBody>
      </p:sp>
    </p:spTree>
    <p:extLst>
      <p:ext uri="{BB962C8B-B14F-4D97-AF65-F5344CB8AC3E}">
        <p14:creationId xmlns:p14="http://schemas.microsoft.com/office/powerpoint/2010/main" val="2861562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2C88A-A5B1-4718-9841-CB2A56639273}" type="datetimeFigureOut">
              <a:rPr lang="en-GB" smtClean="0"/>
              <a:t>22/05/2023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D53D1B-2561-4300-8C12-56759ED5FC59}" type="slidenum">
              <a:rPr lang="en-GB" smtClean="0"/>
              <a:t>‹#›</a:t>
            </a:fld>
            <a:endParaRPr lang="en-GB"/>
          </a:p>
        </p:txBody>
      </p:sp>
    </p:spTree>
    <p:extLst>
      <p:ext uri="{BB962C8B-B14F-4D97-AF65-F5344CB8AC3E}">
        <p14:creationId xmlns:p14="http://schemas.microsoft.com/office/powerpoint/2010/main" val="3801238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6C2C88A-A5B1-4718-9841-CB2A56639273}" type="datetimeFigureOut">
              <a:rPr lang="en-GB" smtClean="0"/>
              <a:t>22/05/2023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D53D1B-2561-4300-8C12-56759ED5FC59}" type="slidenum">
              <a:rPr lang="en-GB" smtClean="0"/>
              <a:t>‹#›</a:t>
            </a:fld>
            <a:endParaRPr lang="en-GB"/>
          </a:p>
        </p:txBody>
      </p:sp>
    </p:spTree>
    <p:extLst>
      <p:ext uri="{BB962C8B-B14F-4D97-AF65-F5344CB8AC3E}">
        <p14:creationId xmlns:p14="http://schemas.microsoft.com/office/powerpoint/2010/main" val="290543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C4D65D-F117-4DB0-9B6E-BD63275BD3A3}"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342961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6C2C88A-A5B1-4718-9841-CB2A56639273}" type="datetimeFigureOut">
              <a:rPr lang="en-GB" smtClean="0"/>
              <a:t>22/05/2023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D53D1B-2561-4300-8C12-56759ED5FC59}"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163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2C88A-A5B1-4718-9841-CB2A56639273}"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53D1B-2561-4300-8C12-56759ED5FC59}" type="slidenum">
              <a:rPr lang="en-GB" smtClean="0"/>
              <a:t>‹#›</a:t>
            </a:fld>
            <a:endParaRPr lang="en-GB"/>
          </a:p>
        </p:txBody>
      </p:sp>
    </p:spTree>
    <p:extLst>
      <p:ext uri="{BB962C8B-B14F-4D97-AF65-F5344CB8AC3E}">
        <p14:creationId xmlns:p14="http://schemas.microsoft.com/office/powerpoint/2010/main" val="3968286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2C88A-A5B1-4718-9841-CB2A56639273}"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53D1B-2561-4300-8C12-56759ED5FC59}" type="slidenum">
              <a:rPr lang="en-GB" smtClean="0"/>
              <a:t>‹#›</a:t>
            </a:fld>
            <a:endParaRPr lang="en-GB"/>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10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C4D65D-F117-4DB0-9B6E-BD63275BD3A3}"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106158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1C4D65D-F117-4DB0-9B6E-BD63275BD3A3}" type="datetimeFigureOut">
              <a:rPr lang="en-GB" smtClean="0"/>
              <a:t>22/05/2023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387164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1C4D65D-F117-4DB0-9B6E-BD63275BD3A3}" type="datetimeFigureOut">
              <a:rPr lang="en-GB" smtClean="0"/>
              <a:t>22/05/2023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67606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1C4D65D-F117-4DB0-9B6E-BD63275BD3A3}" type="datetimeFigureOut">
              <a:rPr lang="en-GB" smtClean="0"/>
              <a:t>22/05/2023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152528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4D65D-F117-4DB0-9B6E-BD63275BD3A3}" type="datetimeFigureOut">
              <a:rPr lang="en-GB" smtClean="0"/>
              <a:t>22/05/2023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8185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C4D65D-F117-4DB0-9B6E-BD63275BD3A3}" type="datetimeFigureOut">
              <a:rPr lang="en-GB" smtClean="0"/>
              <a:t>22/05/2023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4146710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C4D65D-F117-4DB0-9B6E-BD63275BD3A3}" type="datetimeFigureOut">
              <a:rPr lang="en-GB" smtClean="0"/>
              <a:t>22/05/2023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133484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4D65D-F117-4DB0-9B6E-BD63275BD3A3}" type="datetimeFigureOut">
              <a:rPr lang="en-GB" smtClean="0"/>
              <a:t>22/05/2023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2B98F-F0B5-40E7-B282-8A1C0386DE9B}" type="slidenum">
              <a:rPr lang="en-GB" smtClean="0"/>
              <a:t>‹#›</a:t>
            </a:fld>
            <a:endParaRPr lang="en-GB"/>
          </a:p>
        </p:txBody>
      </p:sp>
    </p:spTree>
    <p:extLst>
      <p:ext uri="{BB962C8B-B14F-4D97-AF65-F5344CB8AC3E}">
        <p14:creationId xmlns:p14="http://schemas.microsoft.com/office/powerpoint/2010/main" val="25222689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1C4D65D-F117-4DB0-9B6E-BD63275BD3A3}" type="datetimeFigureOut">
              <a:rPr lang="en-GB" smtClean="0"/>
              <a:t>22/05/2023</a:t>
            </a:fld>
            <a:endParaRPr lang="en-GB"/>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272B98F-F0B5-40E7-B282-8A1C0386DE9B}" type="slidenum">
              <a:rPr lang="en-GB" smtClean="0"/>
              <a:t>‹#›</a:t>
            </a:fld>
            <a:endParaRPr lang="en-GB"/>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71024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officeforstudents.org.uk/publications/office-for-students-notifications/" TargetMode="External"/><Relationship Id="rId2" Type="http://schemas.openxmlformats.org/officeDocument/2006/relationships/hyperlink" Target="https://www.oiahe.org.uk/"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hnglobal.highernationals.com/"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harlow-college.ac.uk/about/policies/student-policies" TargetMode="External"/><Relationship Id="rId2" Type="http://schemas.openxmlformats.org/officeDocument/2006/relationships/hyperlink" Target="mailto:bjones@harlow-college.ac.uk"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908720"/>
            <a:ext cx="8229600" cy="2291680"/>
          </a:xfrm>
        </p:spPr>
        <p:txBody>
          <a:bodyPr>
            <a:normAutofit/>
          </a:bodyPr>
          <a:lstStyle/>
          <a:p>
            <a:r>
              <a:rPr lang="en-GB" sz="6000" dirty="0"/>
              <a:t>HN </a:t>
            </a:r>
            <a:br>
              <a:rPr lang="en-GB" sz="6000" dirty="0"/>
            </a:br>
            <a:r>
              <a:rPr lang="en-GB" sz="6000" dirty="0"/>
              <a:t>HE Induction</a:t>
            </a:r>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94" y="4740597"/>
            <a:ext cx="3988314" cy="1902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756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Full circle of Student Engagement</a:t>
            </a:r>
          </a:p>
        </p:txBody>
      </p:sp>
      <p:sp>
        <p:nvSpPr>
          <p:cNvPr id="3" name="Content Placeholder 2"/>
          <p:cNvSpPr>
            <a:spLocks noGrp="1"/>
          </p:cNvSpPr>
          <p:nvPr>
            <p:ph idx="1"/>
          </p:nvPr>
        </p:nvSpPr>
        <p:spPr>
          <a:xfrm>
            <a:off x="742447" y="2084832"/>
            <a:ext cx="7290055" cy="4023360"/>
          </a:xfrm>
        </p:spPr>
        <p:txBody>
          <a:bodyPr>
            <a:normAutofit fontScale="85000" lnSpcReduction="20000"/>
          </a:bodyPr>
          <a:lstStyle/>
          <a:p>
            <a:pPr marL="137160" indent="0">
              <a:buNone/>
            </a:pPr>
            <a:r>
              <a:rPr lang="en-GB" b="1" dirty="0"/>
              <a:t>Team/Academy level:</a:t>
            </a:r>
          </a:p>
          <a:p>
            <a:r>
              <a:rPr lang="en-GB" dirty="0"/>
              <a:t>Student engagement activities (learner voice &amp; MES)</a:t>
            </a:r>
          </a:p>
          <a:p>
            <a:r>
              <a:rPr lang="en-GB" dirty="0"/>
              <a:t>Informs a need for change</a:t>
            </a:r>
          </a:p>
          <a:p>
            <a:r>
              <a:rPr lang="en-GB" dirty="0"/>
              <a:t>Implement change</a:t>
            </a:r>
          </a:p>
          <a:p>
            <a:r>
              <a:rPr lang="en-GB" dirty="0"/>
              <a:t>Feedback to students</a:t>
            </a:r>
          </a:p>
          <a:p>
            <a:r>
              <a:rPr lang="en-GB" dirty="0"/>
              <a:t>Evidenced through meeting minutes, SAR updates and learner voice posters</a:t>
            </a:r>
          </a:p>
          <a:p>
            <a:pPr marL="137160" indent="0">
              <a:buNone/>
            </a:pPr>
            <a:r>
              <a:rPr lang="en-GB" b="1" dirty="0"/>
              <a:t>Institutional level:</a:t>
            </a:r>
          </a:p>
          <a:p>
            <a:r>
              <a:rPr lang="en-GB" dirty="0"/>
              <a:t>Student engagement activities (SSLC and NSS/Pearson survey UKES)</a:t>
            </a:r>
          </a:p>
          <a:p>
            <a:r>
              <a:rPr lang="en-GB" dirty="0"/>
              <a:t>Informs a need for change</a:t>
            </a:r>
          </a:p>
          <a:p>
            <a:r>
              <a:rPr lang="en-GB" dirty="0"/>
              <a:t>Action for QIP to address</a:t>
            </a:r>
          </a:p>
          <a:p>
            <a:r>
              <a:rPr lang="en-GB" dirty="0"/>
              <a:t>Evidence through SSLC minutes, QIP actions/SAR and feedback posters</a:t>
            </a:r>
          </a:p>
        </p:txBody>
      </p:sp>
    </p:spTree>
    <p:extLst>
      <p:ext uri="{BB962C8B-B14F-4D97-AF65-F5344CB8AC3E}">
        <p14:creationId xmlns:p14="http://schemas.microsoft.com/office/powerpoint/2010/main" val="24580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15592"/>
          </a:xfrm>
        </p:spPr>
        <p:txBody>
          <a:bodyPr/>
          <a:lstStyle/>
          <a:p>
            <a:r>
              <a:rPr lang="en-GB" dirty="0"/>
              <a:t>SSLC dates</a:t>
            </a:r>
          </a:p>
        </p:txBody>
      </p:sp>
      <p:sp>
        <p:nvSpPr>
          <p:cNvPr id="3" name="Content Placeholder 2"/>
          <p:cNvSpPr>
            <a:spLocks noGrp="1"/>
          </p:cNvSpPr>
          <p:nvPr>
            <p:ph idx="1"/>
          </p:nvPr>
        </p:nvSpPr>
        <p:spPr>
          <a:xfrm>
            <a:off x="457200" y="1556792"/>
            <a:ext cx="8229600" cy="4569371"/>
          </a:xfrm>
        </p:spPr>
        <p:txBody>
          <a:bodyPr>
            <a:normAutofit/>
          </a:bodyPr>
          <a:lstStyle/>
          <a:p>
            <a:endParaRPr lang="en-GB" dirty="0"/>
          </a:p>
          <a:p>
            <a:pPr marL="137160" indent="0">
              <a:buNone/>
            </a:pPr>
            <a:r>
              <a:rPr lang="en-GB" dirty="0"/>
              <a:t>TBC</a:t>
            </a:r>
          </a:p>
          <a:p>
            <a:pPr marL="137160" indent="0">
              <a:buNone/>
            </a:pPr>
            <a:r>
              <a:rPr lang="en-GB" dirty="0"/>
              <a:t>We need you!</a:t>
            </a:r>
          </a:p>
          <a:p>
            <a:r>
              <a:rPr lang="en-GB" b="1" dirty="0"/>
              <a:t>Students reps </a:t>
            </a:r>
            <a:r>
              <a:rPr lang="en-GB" dirty="0"/>
              <a:t>need to be present from each course, along with course tutors and managers</a:t>
            </a:r>
          </a:p>
          <a:p>
            <a:r>
              <a:rPr lang="en-GB" dirty="0"/>
              <a:t>Formal agenda and minutes will be circulated</a:t>
            </a:r>
          </a:p>
          <a:p>
            <a:r>
              <a:rPr lang="en-GB" dirty="0"/>
              <a:t>Each course and year needs to elect 1 or 2 reps.</a:t>
            </a:r>
          </a:p>
          <a:p>
            <a:r>
              <a:rPr lang="en-GB" dirty="0"/>
              <a:t>This is different from the </a:t>
            </a:r>
            <a:r>
              <a:rPr lang="en-GB" b="1" i="1" dirty="0">
                <a:effectLst>
                  <a:outerShdw blurRad="38100" dist="38100" dir="2700000" algn="tl">
                    <a:srgbClr val="000000">
                      <a:alpha val="43137"/>
                    </a:srgbClr>
                  </a:outerShdw>
                </a:effectLst>
              </a:rPr>
              <a:t>Ambassadors Scheme </a:t>
            </a:r>
            <a:r>
              <a:rPr lang="en-GB" dirty="0"/>
              <a:t>– applies to HE as well. Ambassadors are rewarded through a scheme of online vouchers. You can be both a Rep and an Ambassador!</a:t>
            </a:r>
          </a:p>
          <a:p>
            <a:endParaRPr lang="en-GB" dirty="0"/>
          </a:p>
        </p:txBody>
      </p:sp>
    </p:spTree>
    <p:extLst>
      <p:ext uri="{BB962C8B-B14F-4D97-AF65-F5344CB8AC3E}">
        <p14:creationId xmlns:p14="http://schemas.microsoft.com/office/powerpoint/2010/main" val="420426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 policy</a:t>
            </a:r>
          </a:p>
        </p:txBody>
      </p:sp>
      <p:sp>
        <p:nvSpPr>
          <p:cNvPr id="3" name="Content Placeholder 2"/>
          <p:cNvSpPr>
            <a:spLocks noGrp="1"/>
          </p:cNvSpPr>
          <p:nvPr>
            <p:ph idx="1"/>
          </p:nvPr>
        </p:nvSpPr>
        <p:spPr/>
        <p:txBody>
          <a:bodyPr/>
          <a:lstStyle/>
          <a:p>
            <a:r>
              <a:rPr lang="en-GB" dirty="0"/>
              <a:t>Harlow College will communicate to you via your Harlow college email. </a:t>
            </a:r>
          </a:p>
          <a:p>
            <a:r>
              <a:rPr lang="en-GB" dirty="0"/>
              <a:t>E.g. </a:t>
            </a:r>
            <a:r>
              <a:rPr lang="en-GB" b="1" dirty="0" err="1"/>
              <a:t>psn</a:t>
            </a:r>
            <a:r>
              <a:rPr lang="en-GB" b="1" dirty="0"/>
              <a:t>@ harlowcollege.onmicrosoft.com</a:t>
            </a:r>
          </a:p>
          <a:p>
            <a:r>
              <a:rPr lang="en-GB" b="1" dirty="0"/>
              <a:t>You will require a temporary password to set this up.</a:t>
            </a:r>
          </a:p>
          <a:p>
            <a:endParaRPr lang="en-GB" dirty="0"/>
          </a:p>
        </p:txBody>
      </p:sp>
    </p:spTree>
    <p:extLst>
      <p:ext uri="{BB962C8B-B14F-4D97-AF65-F5344CB8AC3E}">
        <p14:creationId xmlns:p14="http://schemas.microsoft.com/office/powerpoint/2010/main" val="209824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Personal Tutor and 121’s</a:t>
            </a:r>
          </a:p>
        </p:txBody>
      </p:sp>
      <p:sp>
        <p:nvSpPr>
          <p:cNvPr id="3" name="Content Placeholder 2"/>
          <p:cNvSpPr>
            <a:spLocks noGrp="1"/>
          </p:cNvSpPr>
          <p:nvPr>
            <p:ph idx="1"/>
          </p:nvPr>
        </p:nvSpPr>
        <p:spPr>
          <a:xfrm>
            <a:off x="768095" y="1844824"/>
            <a:ext cx="7290055" cy="4023360"/>
          </a:xfrm>
        </p:spPr>
        <p:txBody>
          <a:bodyPr/>
          <a:lstStyle/>
          <a:p>
            <a:r>
              <a:rPr lang="en-GB" dirty="0"/>
              <a:t>HE students need a personal tutor too!</a:t>
            </a:r>
          </a:p>
          <a:p>
            <a:endParaRPr lang="en-GB" dirty="0"/>
          </a:p>
          <a:p>
            <a:r>
              <a:rPr lang="en-GB" dirty="0"/>
              <a:t>You should have 1-2-1 </a:t>
            </a:r>
            <a:r>
              <a:rPr lang="en-GB" dirty="0" err="1"/>
              <a:t>meetinga</a:t>
            </a:r>
            <a:r>
              <a:rPr lang="en-GB" dirty="0"/>
              <a:t> with your personal tutor at least twice per semester .</a:t>
            </a:r>
          </a:p>
          <a:p>
            <a:endParaRPr lang="en-GB" dirty="0"/>
          </a:p>
          <a:p>
            <a:r>
              <a:rPr lang="en-GB" dirty="0"/>
              <a:t>You may have group tutorial also.</a:t>
            </a:r>
          </a:p>
          <a:p>
            <a:endParaRPr lang="en-GB" dirty="0"/>
          </a:p>
          <a:p>
            <a:r>
              <a:rPr lang="en-GB" dirty="0"/>
              <a:t>A record of the 1-2-1 meeting are documented on pro-portal so that you can access it. </a:t>
            </a:r>
          </a:p>
        </p:txBody>
      </p:sp>
    </p:spTree>
    <p:extLst>
      <p:ext uri="{BB962C8B-B14F-4D97-AF65-F5344CB8AC3E}">
        <p14:creationId xmlns:p14="http://schemas.microsoft.com/office/powerpoint/2010/main" val="200451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HE info on </a:t>
            </a:r>
            <a:r>
              <a:rPr lang="en-GB" dirty="0" err="1"/>
              <a:t>qube</a:t>
            </a:r>
            <a:r>
              <a:rPr lang="en-GB" dirty="0"/>
              <a:t>:</a:t>
            </a:r>
          </a:p>
        </p:txBody>
      </p:sp>
      <p:sp>
        <p:nvSpPr>
          <p:cNvPr id="3" name="Content Placeholder 2"/>
          <p:cNvSpPr>
            <a:spLocks noGrp="1"/>
          </p:cNvSpPr>
          <p:nvPr>
            <p:ph idx="1"/>
          </p:nvPr>
        </p:nvSpPr>
        <p:spPr/>
        <p:txBody>
          <a:bodyPr/>
          <a:lstStyle/>
          <a:p>
            <a:r>
              <a:rPr lang="en-GB" dirty="0" err="1"/>
              <a:t>Qube</a:t>
            </a:r>
            <a:endParaRPr lang="en-GB" dirty="0"/>
          </a:p>
          <a:p>
            <a:r>
              <a:rPr lang="en-GB" dirty="0"/>
              <a:t>HE icon</a:t>
            </a:r>
          </a:p>
          <a:p>
            <a:r>
              <a:rPr lang="en-GB" dirty="0"/>
              <a:t>HN’s icon or UCH icon</a:t>
            </a:r>
          </a:p>
          <a:p>
            <a:r>
              <a:rPr lang="en-GB" dirty="0"/>
              <a:t>All policy documents, Assessment </a:t>
            </a:r>
            <a:r>
              <a:rPr lang="en-GB" dirty="0" err="1"/>
              <a:t>regs</a:t>
            </a:r>
            <a:r>
              <a:rPr lang="en-GB" dirty="0"/>
              <a:t>, procedures are located here.</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700" r="7"/>
          <a:stretch/>
        </p:blipFill>
        <p:spPr bwMode="auto">
          <a:xfrm>
            <a:off x="15009542" y="0"/>
            <a:ext cx="12422458"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86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F30F-01F5-4B84-AACB-FE68F96F4421}"/>
              </a:ext>
            </a:extLst>
          </p:cNvPr>
          <p:cNvSpPr>
            <a:spLocks noGrp="1"/>
          </p:cNvSpPr>
          <p:nvPr>
            <p:ph type="title"/>
          </p:nvPr>
        </p:nvSpPr>
        <p:spPr/>
        <p:txBody>
          <a:bodyPr/>
          <a:lstStyle/>
          <a:p>
            <a:r>
              <a:rPr lang="en-GB" dirty="0"/>
              <a:t>…if you are not satisfied</a:t>
            </a:r>
          </a:p>
        </p:txBody>
      </p:sp>
      <p:sp>
        <p:nvSpPr>
          <p:cNvPr id="3" name="Content Placeholder 2">
            <a:extLst>
              <a:ext uri="{FF2B5EF4-FFF2-40B4-BE49-F238E27FC236}">
                <a16:creationId xmlns:a16="http://schemas.microsoft.com/office/drawing/2014/main" id="{8C936CB0-3230-491D-9CB1-28B83D735264}"/>
              </a:ext>
            </a:extLst>
          </p:cNvPr>
          <p:cNvSpPr>
            <a:spLocks noGrp="1"/>
          </p:cNvSpPr>
          <p:nvPr>
            <p:ph idx="1"/>
          </p:nvPr>
        </p:nvSpPr>
        <p:spPr>
          <a:xfrm>
            <a:off x="768096" y="1772816"/>
            <a:ext cx="7290055" cy="4608512"/>
          </a:xfrm>
        </p:spPr>
        <p:txBody>
          <a:bodyPr>
            <a:normAutofit lnSpcReduction="10000"/>
          </a:bodyPr>
          <a:lstStyle/>
          <a:p>
            <a:r>
              <a:rPr lang="en-GB" dirty="0"/>
              <a:t>If our services falls below expectations there are a number of ways to try to resolve this, and the relevant information is on our website:</a:t>
            </a:r>
          </a:p>
          <a:p>
            <a:r>
              <a:rPr lang="en-GB" dirty="0"/>
              <a:t>1. Use your course Reps to raise the issue initially</a:t>
            </a:r>
          </a:p>
          <a:p>
            <a:r>
              <a:rPr lang="en-GB" dirty="0"/>
              <a:t>2. Use the College formal complaints processes if the issues remains unresolved – The Complaints Policy is on our website.</a:t>
            </a:r>
          </a:p>
          <a:p>
            <a:r>
              <a:rPr lang="en-GB" dirty="0"/>
              <a:t>3. If you consider that the outcome is not fair you can Appeal to the Office of Independent Adjudicator once you have exhausted the College internal processes. You will require evidence that you have completed this processes first.</a:t>
            </a:r>
          </a:p>
          <a:p>
            <a:r>
              <a:rPr lang="en-GB" dirty="0">
                <a:hlinkClick r:id="rId2"/>
              </a:rPr>
              <a:t>https://www.oiahe.org.uk/</a:t>
            </a:r>
            <a:endParaRPr lang="en-GB" dirty="0"/>
          </a:p>
          <a:p>
            <a:r>
              <a:rPr lang="en-GB" dirty="0"/>
              <a:t>4. for more generalised issues, students can make a ‘notification’ to the Office for students:</a:t>
            </a:r>
          </a:p>
          <a:p>
            <a:r>
              <a:rPr lang="en-GB" dirty="0">
                <a:hlinkClick r:id="rId3"/>
              </a:rPr>
              <a:t>https://www.officeforstudents.org.uk/publications/office-for-students-notifications/</a:t>
            </a:r>
            <a:endParaRPr lang="en-GB" dirty="0"/>
          </a:p>
          <a:p>
            <a:endParaRPr lang="en-GB" dirty="0"/>
          </a:p>
          <a:p>
            <a:endParaRPr lang="en-GB" dirty="0"/>
          </a:p>
        </p:txBody>
      </p:sp>
    </p:spTree>
    <p:extLst>
      <p:ext uri="{BB962C8B-B14F-4D97-AF65-F5344CB8AC3E}">
        <p14:creationId xmlns:p14="http://schemas.microsoft.com/office/powerpoint/2010/main" val="73548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342" t="-2287" r="20284" b="2287"/>
          <a:stretch/>
        </p:blipFill>
        <p:spPr bwMode="auto">
          <a:xfrm>
            <a:off x="21187316" y="0"/>
            <a:ext cx="6411952"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5204" t="25152" r="528"/>
          <a:stretch/>
        </p:blipFill>
        <p:spPr bwMode="auto">
          <a:xfrm>
            <a:off x="15143356" y="2453268"/>
            <a:ext cx="12143678" cy="7300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2699" r="-1"/>
          <a:stretch/>
        </p:blipFill>
        <p:spPr bwMode="auto">
          <a:xfrm>
            <a:off x="0" y="0"/>
            <a:ext cx="27432000"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88641"/>
            <a:ext cx="4079751" cy="3356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122" y="283889"/>
            <a:ext cx="423862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649694"/>
            <a:ext cx="3528392" cy="2839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9522" y="3732266"/>
            <a:ext cx="4086225"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528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HN Global</a:t>
            </a:r>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8233" r="51169"/>
          <a:stretch/>
        </p:blipFill>
        <p:spPr bwMode="auto">
          <a:xfrm>
            <a:off x="467866" y="3328323"/>
            <a:ext cx="4362135" cy="327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9492BF97-07DC-4DA0-B2C5-65EACBC5A7A5}"/>
              </a:ext>
            </a:extLst>
          </p:cNvPr>
          <p:cNvSpPr txBox="1"/>
          <p:nvPr/>
        </p:nvSpPr>
        <p:spPr>
          <a:xfrm>
            <a:off x="611560" y="1772816"/>
            <a:ext cx="8075240" cy="1200329"/>
          </a:xfrm>
          <a:prstGeom prst="rect">
            <a:avLst/>
          </a:prstGeom>
          <a:noFill/>
        </p:spPr>
        <p:txBody>
          <a:bodyPr wrap="square" rtlCol="0">
            <a:spAutoFit/>
          </a:bodyPr>
          <a:lstStyle/>
          <a:p>
            <a:r>
              <a:rPr lang="en-GB" dirty="0"/>
              <a:t>It is a requirement that you sign up to HN global, this is your link to all the Pearson resources and the wider HN community.  E Books, links to top –up Degree courses and other learning materials can be found here. Visit to create an account:</a:t>
            </a:r>
          </a:p>
          <a:p>
            <a:r>
              <a:rPr lang="en-GB" dirty="0">
                <a:hlinkClick r:id="rId3">
                  <a:extLst>
                    <a:ext uri="{A12FA001-AC4F-418D-AE19-62706E023703}">
                      <ahyp:hlinkClr xmlns:ahyp="http://schemas.microsoft.com/office/drawing/2018/hyperlinkcolor" val="tx"/>
                    </a:ext>
                  </a:extLst>
                </a:hlinkClick>
              </a:rPr>
              <a:t>https://hnglobal.highernationals.com/</a:t>
            </a:r>
            <a:endParaRPr lang="en-GB" dirty="0"/>
          </a:p>
        </p:txBody>
      </p:sp>
    </p:spTree>
    <p:extLst>
      <p:ext uri="{BB962C8B-B14F-4D97-AF65-F5344CB8AC3E}">
        <p14:creationId xmlns:p14="http://schemas.microsoft.com/office/powerpoint/2010/main" val="259862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Luck</a:t>
            </a:r>
          </a:p>
        </p:txBody>
      </p:sp>
      <p:sp>
        <p:nvSpPr>
          <p:cNvPr id="3" name="Content Placeholder 2"/>
          <p:cNvSpPr>
            <a:spLocks noGrp="1"/>
          </p:cNvSpPr>
          <p:nvPr>
            <p:ph idx="1"/>
          </p:nvPr>
        </p:nvSpPr>
        <p:spPr>
          <a:xfrm>
            <a:off x="768096" y="2286000"/>
            <a:ext cx="7290055" cy="1070992"/>
          </a:xfrm>
        </p:spPr>
        <p:txBody>
          <a:bodyPr/>
          <a:lstStyle/>
          <a:p>
            <a:r>
              <a:rPr lang="en-GB" dirty="0"/>
              <a:t>…..  if you are not sure , please just ask!</a:t>
            </a:r>
          </a:p>
        </p:txBody>
      </p:sp>
    </p:spTree>
    <p:extLst>
      <p:ext uri="{BB962C8B-B14F-4D97-AF65-F5344CB8AC3E}">
        <p14:creationId xmlns:p14="http://schemas.microsoft.com/office/powerpoint/2010/main" val="3866887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259608"/>
          </a:xfrm>
        </p:spPr>
        <p:txBody>
          <a:bodyPr/>
          <a:lstStyle/>
          <a:p>
            <a:r>
              <a:rPr lang="en-GB" dirty="0"/>
              <a:t>4 steps to success</a:t>
            </a:r>
          </a:p>
        </p:txBody>
      </p:sp>
      <p:sp>
        <p:nvSpPr>
          <p:cNvPr id="3" name="Content Placeholder 2"/>
          <p:cNvSpPr>
            <a:spLocks noGrp="1"/>
          </p:cNvSpPr>
          <p:nvPr>
            <p:ph idx="1"/>
          </p:nvPr>
        </p:nvSpPr>
        <p:spPr>
          <a:xfrm>
            <a:off x="539552" y="1844824"/>
            <a:ext cx="8229600" cy="4464536"/>
          </a:xfrm>
        </p:spPr>
        <p:txBody>
          <a:bodyPr>
            <a:normAutofit fontScale="62500" lnSpcReduction="20000"/>
          </a:bodyPr>
          <a:lstStyle/>
          <a:p>
            <a:r>
              <a:rPr lang="en-GB" b="1" dirty="0"/>
              <a:t>KNOW: </a:t>
            </a:r>
          </a:p>
          <a:p>
            <a:r>
              <a:rPr lang="en-GB" dirty="0"/>
              <a:t>HE academic calendar </a:t>
            </a:r>
          </a:p>
          <a:p>
            <a:r>
              <a:rPr lang="en-GB" dirty="0"/>
              <a:t>The Learner Engagement process/opportunities</a:t>
            </a:r>
          </a:p>
          <a:p>
            <a:r>
              <a:rPr lang="en-GB" dirty="0"/>
              <a:t>The Academic regulation</a:t>
            </a:r>
          </a:p>
          <a:p>
            <a:r>
              <a:rPr lang="en-GB" dirty="0"/>
              <a:t>Understand the process for mitigation/extension request</a:t>
            </a:r>
          </a:p>
          <a:p>
            <a:r>
              <a:rPr lang="en-GB" b="1" dirty="0"/>
              <a:t>DO: </a:t>
            </a:r>
          </a:p>
          <a:p>
            <a:r>
              <a:rPr lang="en-GB" dirty="0"/>
              <a:t>Complete all your work and hand in on time</a:t>
            </a:r>
          </a:p>
          <a:p>
            <a:r>
              <a:rPr lang="en-GB" dirty="0"/>
              <a:t>Speak to staff if you are falling behind or experiencing difficulties</a:t>
            </a:r>
          </a:p>
          <a:p>
            <a:r>
              <a:rPr lang="en-GB" dirty="0"/>
              <a:t>Set dates in your diary for the student engagement meetings </a:t>
            </a:r>
          </a:p>
          <a:p>
            <a:r>
              <a:rPr lang="en-GB" dirty="0"/>
              <a:t>Ask questions</a:t>
            </a:r>
          </a:p>
          <a:p>
            <a:r>
              <a:rPr lang="en-GB" b="1" dirty="0"/>
              <a:t>SHOW: </a:t>
            </a:r>
          </a:p>
          <a:p>
            <a:r>
              <a:rPr lang="en-GB" dirty="0"/>
              <a:t>You can work to the very best of you ability and get the grade your deserve – track your progress using Pro-portal</a:t>
            </a:r>
          </a:p>
          <a:p>
            <a:r>
              <a:rPr lang="en-GB" b="1" dirty="0"/>
              <a:t>IMPROVE:</a:t>
            </a:r>
          </a:p>
          <a:p>
            <a:r>
              <a:rPr lang="en-GB" dirty="0"/>
              <a:t>Use the feedback your given to help improve the quality of your work</a:t>
            </a:r>
          </a:p>
          <a:p>
            <a:endParaRPr lang="en-GB" dirty="0"/>
          </a:p>
        </p:txBody>
      </p:sp>
    </p:spTree>
    <p:extLst>
      <p:ext uri="{BB962C8B-B14F-4D97-AF65-F5344CB8AC3E}">
        <p14:creationId xmlns:p14="http://schemas.microsoft.com/office/powerpoint/2010/main" val="30112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 Terminology</a:t>
            </a:r>
          </a:p>
        </p:txBody>
      </p:sp>
      <p:sp>
        <p:nvSpPr>
          <p:cNvPr id="3" name="Content Placeholder 2"/>
          <p:cNvSpPr>
            <a:spLocks noGrp="1"/>
          </p:cNvSpPr>
          <p:nvPr>
            <p:ph idx="1"/>
          </p:nvPr>
        </p:nvSpPr>
        <p:spPr/>
        <p:txBody>
          <a:bodyPr>
            <a:normAutofit/>
          </a:bodyPr>
          <a:lstStyle/>
          <a:p>
            <a:r>
              <a:rPr lang="en-GB" b="1" dirty="0"/>
              <a:t>SSLC –Students and Staff Liaison Committee meeting</a:t>
            </a:r>
            <a:r>
              <a:rPr lang="en-GB" dirty="0"/>
              <a:t> </a:t>
            </a:r>
            <a:r>
              <a:rPr lang="en-GB" dirty="0">
                <a:solidFill>
                  <a:schemeClr val="tx2"/>
                </a:solidFill>
              </a:rPr>
              <a:t>– these are very formal student and tutor rep meetings – formally documented </a:t>
            </a:r>
          </a:p>
          <a:p>
            <a:r>
              <a:rPr lang="en-GB" b="1" dirty="0"/>
              <a:t>Assessment/Exam Board meeting </a:t>
            </a:r>
            <a:r>
              <a:rPr lang="en-GB" dirty="0"/>
              <a:t>- </a:t>
            </a:r>
            <a:r>
              <a:rPr lang="en-GB" dirty="0">
                <a:solidFill>
                  <a:schemeClr val="tx2"/>
                </a:solidFill>
              </a:rPr>
              <a:t>Meeting that finalises and presents student grades and decides progression onto the next year – formally documented.</a:t>
            </a:r>
          </a:p>
          <a:p>
            <a:pPr marL="0" indent="0">
              <a:buNone/>
            </a:pPr>
            <a:endParaRPr lang="en-GB" dirty="0">
              <a:solidFill>
                <a:srgbClr val="0070C0"/>
              </a:solidFill>
            </a:endParaRPr>
          </a:p>
        </p:txBody>
      </p:sp>
    </p:spTree>
    <p:extLst>
      <p:ext uri="{BB962C8B-B14F-4D97-AF65-F5344CB8AC3E}">
        <p14:creationId xmlns:p14="http://schemas.microsoft.com/office/powerpoint/2010/main" val="341626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ContINUED</a:t>
            </a:r>
            <a:endParaRPr lang="en-GB" dirty="0"/>
          </a:p>
        </p:txBody>
      </p:sp>
      <p:sp>
        <p:nvSpPr>
          <p:cNvPr id="3" name="Content Placeholder 2"/>
          <p:cNvSpPr>
            <a:spLocks noGrp="1"/>
          </p:cNvSpPr>
          <p:nvPr>
            <p:ph idx="1"/>
          </p:nvPr>
        </p:nvSpPr>
        <p:spPr/>
        <p:txBody>
          <a:bodyPr>
            <a:normAutofit/>
          </a:bodyPr>
          <a:lstStyle/>
          <a:p>
            <a:r>
              <a:rPr lang="en-GB" dirty="0"/>
              <a:t>Extensions (short and long term</a:t>
            </a:r>
            <a:r>
              <a:rPr lang="en-GB" dirty="0">
                <a:solidFill>
                  <a:schemeClr val="tx2"/>
                </a:solidFill>
              </a:rPr>
              <a:t>)- students can request 10 day or up to 6 month extension to a hand in date. Each unit must be listed if there is more than one due in. Must be in advance and will require evidence.</a:t>
            </a:r>
          </a:p>
          <a:p>
            <a:r>
              <a:rPr lang="en-GB" dirty="0"/>
              <a:t>Mitigation –</a:t>
            </a:r>
            <a:r>
              <a:rPr lang="en-GB" dirty="0">
                <a:solidFill>
                  <a:schemeClr val="tx2"/>
                </a:solidFill>
              </a:rPr>
              <a:t>to be submitted prior to hand in, will require evidence.</a:t>
            </a:r>
          </a:p>
          <a:p>
            <a:r>
              <a:rPr lang="en-GB" dirty="0"/>
              <a:t>QAA - </a:t>
            </a:r>
            <a:r>
              <a:rPr lang="en-GB" dirty="0">
                <a:solidFill>
                  <a:schemeClr val="tx2"/>
                </a:solidFill>
              </a:rPr>
              <a:t>Quality Assurance Agency </a:t>
            </a:r>
          </a:p>
          <a:p>
            <a:r>
              <a:rPr lang="en-GB" dirty="0"/>
              <a:t>See Becky – bjones@harlow-college.ac.uk</a:t>
            </a:r>
          </a:p>
        </p:txBody>
      </p:sp>
    </p:spTree>
    <p:extLst>
      <p:ext uri="{BB962C8B-B14F-4D97-AF65-F5344CB8AC3E}">
        <p14:creationId xmlns:p14="http://schemas.microsoft.com/office/powerpoint/2010/main" val="279903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Rules</a:t>
            </a:r>
          </a:p>
        </p:txBody>
      </p:sp>
      <p:sp>
        <p:nvSpPr>
          <p:cNvPr id="3" name="Content Placeholder 2"/>
          <p:cNvSpPr>
            <a:spLocks noGrp="1"/>
          </p:cNvSpPr>
          <p:nvPr>
            <p:ph idx="1"/>
          </p:nvPr>
        </p:nvSpPr>
        <p:spPr>
          <a:xfrm>
            <a:off x="768096" y="2286000"/>
            <a:ext cx="7290055" cy="2295128"/>
          </a:xfrm>
        </p:spPr>
        <p:txBody>
          <a:bodyPr/>
          <a:lstStyle/>
          <a:p>
            <a:pPr marL="137160" indent="0">
              <a:buNone/>
            </a:pPr>
            <a:r>
              <a:rPr lang="en-GB" dirty="0"/>
              <a:t>Rules on how to submit work for assessment –are on </a:t>
            </a:r>
            <a:r>
              <a:rPr lang="en-GB" dirty="0" err="1"/>
              <a:t>Qube</a:t>
            </a:r>
            <a:r>
              <a:rPr lang="en-GB" dirty="0"/>
              <a:t>:</a:t>
            </a:r>
          </a:p>
          <a:p>
            <a:r>
              <a:rPr lang="en-GB" dirty="0"/>
              <a:t>By 2p.m.</a:t>
            </a:r>
          </a:p>
          <a:p>
            <a:r>
              <a:rPr lang="en-GB" dirty="0"/>
              <a:t>With the receipt pre-print and completed</a:t>
            </a:r>
          </a:p>
          <a:p>
            <a:r>
              <a:rPr lang="en-GB" dirty="0"/>
              <a:t>In a plastic wallet</a:t>
            </a:r>
          </a:p>
        </p:txBody>
      </p:sp>
    </p:spTree>
    <p:extLst>
      <p:ext uri="{BB962C8B-B14F-4D97-AF65-F5344CB8AC3E}">
        <p14:creationId xmlns:p14="http://schemas.microsoft.com/office/powerpoint/2010/main" val="251259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Academic/Assessment Regulations</a:t>
            </a:r>
          </a:p>
        </p:txBody>
      </p:sp>
      <p:sp>
        <p:nvSpPr>
          <p:cNvPr id="3" name="Content Placeholder 2"/>
          <p:cNvSpPr>
            <a:spLocks noGrp="1"/>
          </p:cNvSpPr>
          <p:nvPr>
            <p:ph idx="1"/>
          </p:nvPr>
        </p:nvSpPr>
        <p:spPr/>
        <p:txBody>
          <a:bodyPr/>
          <a:lstStyle/>
          <a:p>
            <a:r>
              <a:rPr lang="en-GB" dirty="0"/>
              <a:t>HN’s : On our Website–You need to be aware of these rules. These are the overall set of rules that all staff and students must adhere to.</a:t>
            </a:r>
          </a:p>
          <a:p>
            <a:pPr marL="137160" indent="0">
              <a:buNone/>
            </a:pPr>
            <a:endParaRPr lang="en-GB" dirty="0"/>
          </a:p>
          <a:p>
            <a:r>
              <a:rPr lang="en-GB" dirty="0"/>
              <a:t>This is the first source of information for any academic concern you may have.</a:t>
            </a:r>
          </a:p>
          <a:p>
            <a:endParaRPr lang="en-GB" dirty="0"/>
          </a:p>
          <a:p>
            <a:r>
              <a:rPr lang="en-GB" dirty="0"/>
              <a:t>If you wish to request an extension or mitigation please visit the </a:t>
            </a:r>
            <a:r>
              <a:rPr lang="en-GB" dirty="0" err="1"/>
              <a:t>qube</a:t>
            </a:r>
            <a:r>
              <a:rPr lang="en-GB" dirty="0"/>
              <a:t> page and complete the forms and email over to Becky Jones.</a:t>
            </a:r>
          </a:p>
        </p:txBody>
      </p:sp>
    </p:spTree>
    <p:extLst>
      <p:ext uri="{BB962C8B-B14F-4D97-AF65-F5344CB8AC3E}">
        <p14:creationId xmlns:p14="http://schemas.microsoft.com/office/powerpoint/2010/main" val="304710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Advisors</a:t>
            </a:r>
          </a:p>
        </p:txBody>
      </p:sp>
      <p:sp>
        <p:nvSpPr>
          <p:cNvPr id="3" name="Content Placeholder 2"/>
          <p:cNvSpPr>
            <a:spLocks noGrp="1"/>
          </p:cNvSpPr>
          <p:nvPr>
            <p:ph idx="1"/>
          </p:nvPr>
        </p:nvSpPr>
        <p:spPr/>
        <p:txBody>
          <a:bodyPr>
            <a:normAutofit/>
          </a:bodyPr>
          <a:lstStyle/>
          <a:p>
            <a:r>
              <a:rPr lang="en-GB" dirty="0"/>
              <a:t>We help with any academic matters, academic offenses, extension requests, mitigations </a:t>
            </a:r>
            <a:r>
              <a:rPr lang="en-GB" dirty="0" err="1"/>
              <a:t>etc</a:t>
            </a:r>
            <a:r>
              <a:rPr lang="en-GB" dirty="0"/>
              <a:t> requests </a:t>
            </a:r>
            <a:r>
              <a:rPr lang="en-GB" dirty="0" err="1"/>
              <a:t>etc</a:t>
            </a:r>
            <a:endParaRPr lang="en-GB" dirty="0"/>
          </a:p>
          <a:p>
            <a:r>
              <a:rPr lang="en-GB" dirty="0"/>
              <a:t>Becky Jones – </a:t>
            </a:r>
            <a:r>
              <a:rPr lang="en-GB" dirty="0">
                <a:hlinkClick r:id="rId2"/>
              </a:rPr>
              <a:t>bjones@harlow-college.ac.uk</a:t>
            </a:r>
            <a:endParaRPr lang="en-GB" dirty="0"/>
          </a:p>
          <a:p>
            <a:r>
              <a:rPr lang="en-GB" dirty="0"/>
              <a:t>01279 868034  </a:t>
            </a:r>
          </a:p>
          <a:p>
            <a:r>
              <a:rPr lang="en-GB" dirty="0"/>
              <a:t>All </a:t>
            </a:r>
            <a:r>
              <a:rPr lang="en-GB"/>
              <a:t>our HE </a:t>
            </a:r>
            <a:r>
              <a:rPr lang="en-GB" dirty="0"/>
              <a:t>policies can be found on our website here: </a:t>
            </a:r>
            <a:r>
              <a:rPr lang="en-GB" dirty="0">
                <a:hlinkClick r:id="rId3"/>
              </a:rPr>
              <a:t>https://www.harlow-college.ac.uk/about/policies/student-policies</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264070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Engagement</a:t>
            </a:r>
          </a:p>
        </p:txBody>
      </p:sp>
      <p:sp>
        <p:nvSpPr>
          <p:cNvPr id="3" name="Content Placeholder 2"/>
          <p:cNvSpPr>
            <a:spLocks noGrp="1"/>
          </p:cNvSpPr>
          <p:nvPr>
            <p:ph idx="1"/>
          </p:nvPr>
        </p:nvSpPr>
        <p:spPr/>
        <p:txBody>
          <a:bodyPr/>
          <a:lstStyle/>
          <a:p>
            <a:endParaRPr lang="en-GB" dirty="0"/>
          </a:p>
          <a:p>
            <a:r>
              <a:rPr lang="en-GB" dirty="0"/>
              <a:t>What does this mean?</a:t>
            </a:r>
          </a:p>
          <a:p>
            <a:pPr marL="137160" indent="0">
              <a:buNone/>
            </a:pPr>
            <a:endParaRPr lang="en-GB" dirty="0"/>
          </a:p>
          <a:p>
            <a:r>
              <a:rPr lang="en-GB" dirty="0"/>
              <a:t>What do we currently do?</a:t>
            </a:r>
          </a:p>
        </p:txBody>
      </p:sp>
    </p:spTree>
    <p:extLst>
      <p:ext uri="{BB962C8B-B14F-4D97-AF65-F5344CB8AC3E}">
        <p14:creationId xmlns:p14="http://schemas.microsoft.com/office/powerpoint/2010/main" val="51098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rmAutofit fontScale="90000"/>
          </a:bodyPr>
          <a:lstStyle/>
          <a:p>
            <a:r>
              <a:rPr lang="en-GB" dirty="0"/>
              <a:t>Student Engagement cycle</a:t>
            </a:r>
          </a:p>
        </p:txBody>
      </p:sp>
      <p:pic>
        <p:nvPicPr>
          <p:cNvPr id="1414" name="Picture 39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5317"/>
            <a:ext cx="5688632" cy="6828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94763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Apex</Template>
  <TotalTime>538</TotalTime>
  <Words>897</Words>
  <Application>Microsoft Office PowerPoint</Application>
  <PresentationFormat>On-screen Show (4:3)</PresentationFormat>
  <Paragraphs>97</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Tw Cen MT</vt:lpstr>
      <vt:lpstr>Tw Cen MT Condensed</vt:lpstr>
      <vt:lpstr>Wingdings 3</vt:lpstr>
      <vt:lpstr>Custom Design</vt:lpstr>
      <vt:lpstr>Integral</vt:lpstr>
      <vt:lpstr>HN  HE Induction</vt:lpstr>
      <vt:lpstr>4 steps to success</vt:lpstr>
      <vt:lpstr>HE Terminology</vt:lpstr>
      <vt:lpstr>ContINUED</vt:lpstr>
      <vt:lpstr>Assessment Rules</vt:lpstr>
      <vt:lpstr>Academic/Assessment Regulations</vt:lpstr>
      <vt:lpstr>Student Advisors</vt:lpstr>
      <vt:lpstr>Student Engagement</vt:lpstr>
      <vt:lpstr>Student Engagement cycle</vt:lpstr>
      <vt:lpstr>Full circle of Student Engagement</vt:lpstr>
      <vt:lpstr>SSLC dates</vt:lpstr>
      <vt:lpstr>Communication policy</vt:lpstr>
      <vt:lpstr>Personal Tutor and 121’s</vt:lpstr>
      <vt:lpstr>HE info on qube:</vt:lpstr>
      <vt:lpstr>…if you are not satisfied</vt:lpstr>
      <vt:lpstr>PowerPoint Presentation</vt:lpstr>
      <vt:lpstr>HN Global</vt:lpstr>
      <vt:lpstr>Good Luck</vt:lpstr>
    </vt:vector>
  </TitlesOfParts>
  <Company>Harlow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for HN’s</dc:title>
  <dc:creator>Becky Jones</dc:creator>
  <cp:lastModifiedBy>Jane Hawkins</cp:lastModifiedBy>
  <cp:revision>103</cp:revision>
  <dcterms:created xsi:type="dcterms:W3CDTF">2016-08-24T14:50:28Z</dcterms:created>
  <dcterms:modified xsi:type="dcterms:W3CDTF">2023-05-22T11:54:54Z</dcterms:modified>
</cp:coreProperties>
</file>